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handoutMasterIdLst>
    <p:handoutMasterId r:id="rId18"/>
  </p:handoutMasterIdLst>
  <p:sldIdLst>
    <p:sldId id="256" r:id="rId2"/>
    <p:sldId id="297" r:id="rId3"/>
    <p:sldId id="298" r:id="rId4"/>
    <p:sldId id="260" r:id="rId5"/>
    <p:sldId id="290" r:id="rId6"/>
    <p:sldId id="273" r:id="rId7"/>
    <p:sldId id="291" r:id="rId8"/>
    <p:sldId id="303" r:id="rId9"/>
    <p:sldId id="294" r:id="rId10"/>
    <p:sldId id="300" r:id="rId11"/>
    <p:sldId id="305" r:id="rId12"/>
    <p:sldId id="282" r:id="rId13"/>
    <p:sldId id="302" r:id="rId14"/>
    <p:sldId id="304" r:id="rId15"/>
    <p:sldId id="26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67692" autoAdjust="0"/>
  </p:normalViewPr>
  <p:slideViewPr>
    <p:cSldViewPr>
      <p:cViewPr>
        <p:scale>
          <a:sx n="81" d="100"/>
          <a:sy n="81" d="100"/>
        </p:scale>
        <p:origin x="-1878" y="15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Penobscot County</c:v>
                </c:pt>
              </c:strCache>
            </c:strRef>
          </c:tx>
          <c:invertIfNegative val="0"/>
          <c:cat>
            <c:strRef>
              <c:f>'Top Health Issues'!$B$2:$D$2</c:f>
              <c:strCache>
                <c:ptCount val="3"/>
                <c:pt idx="0">
                  <c:v>Drug &amp; Alcohol Abuse</c:v>
                </c:pt>
                <c:pt idx="1">
                  <c:v>Obesity</c:v>
                </c:pt>
                <c:pt idx="2">
                  <c:v>Physical Activity &amp; Nutrition</c:v>
                </c:pt>
              </c:strCache>
            </c:strRef>
          </c:cat>
          <c:val>
            <c:numRef>
              <c:f>'Top Health Issues'!$B$3:$D$3</c:f>
              <c:numCache>
                <c:formatCode>0%</c:formatCode>
                <c:ptCount val="3"/>
                <c:pt idx="0">
                  <c:v>0.82</c:v>
                </c:pt>
                <c:pt idx="1">
                  <c:v>0.75</c:v>
                </c:pt>
                <c:pt idx="2">
                  <c:v>0.65</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Obesity</c:v>
                </c:pt>
                <c:pt idx="2">
                  <c:v>Physical Activity &amp; Nutrition</c:v>
                </c:pt>
              </c:strCache>
            </c:strRef>
          </c:cat>
          <c:val>
            <c:numRef>
              <c:f>'Top Health Issues'!$B$4:$D$4</c:f>
              <c:numCache>
                <c:formatCode>0%</c:formatCode>
                <c:ptCount val="3"/>
                <c:pt idx="0">
                  <c:v>0.8</c:v>
                </c:pt>
                <c:pt idx="1">
                  <c:v>0.78</c:v>
                </c:pt>
                <c:pt idx="2">
                  <c:v>0.69</c:v>
                </c:pt>
              </c:numCache>
            </c:numRef>
          </c:val>
        </c:ser>
        <c:dLbls>
          <c:showLegendKey val="0"/>
          <c:showVal val="1"/>
          <c:showCatName val="0"/>
          <c:showSerName val="0"/>
          <c:showPercent val="0"/>
          <c:showBubbleSize val="0"/>
        </c:dLbls>
        <c:gapWidth val="150"/>
        <c:overlap val="-25"/>
        <c:axId val="127753600"/>
        <c:axId val="127759488"/>
      </c:barChart>
      <c:catAx>
        <c:axId val="127753600"/>
        <c:scaling>
          <c:orientation val="minMax"/>
        </c:scaling>
        <c:delete val="0"/>
        <c:axPos val="b"/>
        <c:majorTickMark val="none"/>
        <c:minorTickMark val="none"/>
        <c:tickLblPos val="nextTo"/>
        <c:crossAx val="127759488"/>
        <c:crosses val="autoZero"/>
        <c:auto val="1"/>
        <c:lblAlgn val="ctr"/>
        <c:lblOffset val="100"/>
        <c:noMultiLvlLbl val="0"/>
      </c:catAx>
      <c:valAx>
        <c:axId val="127759488"/>
        <c:scaling>
          <c:orientation val="minMax"/>
        </c:scaling>
        <c:delete val="1"/>
        <c:axPos val="l"/>
        <c:numFmt formatCode="0%" sourceLinked="1"/>
        <c:majorTickMark val="out"/>
        <c:minorTickMark val="none"/>
        <c:tickLblPos val="nextTo"/>
        <c:crossAx val="12775360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Penobscot County</c:v>
                </c:pt>
              </c:strCache>
            </c:strRef>
          </c:tx>
          <c:invertIfNegative val="0"/>
          <c:cat>
            <c:strRef>
              <c:f>'Top Soc Determin'!$B$2:$D$2</c:f>
              <c:strCache>
                <c:ptCount val="3"/>
                <c:pt idx="0">
                  <c:v>Poverty</c:v>
                </c:pt>
                <c:pt idx="1">
                  <c:v>Access to behavioral care/mental health care</c:v>
                </c:pt>
                <c:pt idx="2">
                  <c:v>Employment</c:v>
                </c:pt>
              </c:strCache>
            </c:strRef>
          </c:cat>
          <c:val>
            <c:numRef>
              <c:f>'Top Soc Determin'!$B$3:$D$3</c:f>
              <c:numCache>
                <c:formatCode>0%</c:formatCode>
                <c:ptCount val="3"/>
                <c:pt idx="0">
                  <c:v>0.74</c:v>
                </c:pt>
                <c:pt idx="1">
                  <c:v>0.63</c:v>
                </c:pt>
                <c:pt idx="2">
                  <c:v>0.62</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Access to behavioral care/mental health care</c:v>
                </c:pt>
                <c:pt idx="2">
                  <c:v>Employment</c:v>
                </c:pt>
              </c:strCache>
            </c:strRef>
          </c:cat>
          <c:val>
            <c:numRef>
              <c:f>'Top Soc Determin'!$B$4:$D$4</c:f>
              <c:numCache>
                <c:formatCode>0%</c:formatCode>
                <c:ptCount val="3"/>
                <c:pt idx="0">
                  <c:v>0.78</c:v>
                </c:pt>
                <c:pt idx="1">
                  <c:v>0.67</c:v>
                </c:pt>
                <c:pt idx="2">
                  <c:v>0.64</c:v>
                </c:pt>
              </c:numCache>
            </c:numRef>
          </c:val>
        </c:ser>
        <c:dLbls>
          <c:showLegendKey val="0"/>
          <c:showVal val="1"/>
          <c:showCatName val="0"/>
          <c:showSerName val="0"/>
          <c:showPercent val="0"/>
          <c:showBubbleSize val="0"/>
        </c:dLbls>
        <c:gapWidth val="150"/>
        <c:overlap val="-25"/>
        <c:axId val="128026496"/>
        <c:axId val="128028032"/>
      </c:barChart>
      <c:catAx>
        <c:axId val="128026496"/>
        <c:scaling>
          <c:orientation val="minMax"/>
        </c:scaling>
        <c:delete val="0"/>
        <c:axPos val="b"/>
        <c:majorTickMark val="none"/>
        <c:minorTickMark val="none"/>
        <c:tickLblPos val="nextTo"/>
        <c:crossAx val="128028032"/>
        <c:crosses val="autoZero"/>
        <c:auto val="1"/>
        <c:lblAlgn val="ctr"/>
        <c:lblOffset val="100"/>
        <c:noMultiLvlLbl val="0"/>
      </c:catAx>
      <c:valAx>
        <c:axId val="128028032"/>
        <c:scaling>
          <c:orientation val="minMax"/>
        </c:scaling>
        <c:delete val="1"/>
        <c:axPos val="l"/>
        <c:numFmt formatCode="0%" sourceLinked="1"/>
        <c:majorTickMark val="out"/>
        <c:minorTickMark val="none"/>
        <c:tickLblPos val="nextTo"/>
        <c:crossAx val="12802649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Selected Measures of Physical Activity: Penobscot</a:t>
            </a:r>
            <a:r>
              <a:rPr lang="en-US" baseline="0" dirty="0" smtClean="0"/>
              <a:t> County</a:t>
            </a:r>
            <a:endParaRPr lang="en-US" dirty="0"/>
          </a:p>
        </c:rich>
      </c:tx>
      <c:layout/>
      <c:overlay val="0"/>
    </c:title>
    <c:autoTitleDeleted val="0"/>
    <c:plotArea>
      <c:layout/>
      <c:barChart>
        <c:barDir val="col"/>
        <c:grouping val="clustered"/>
        <c:varyColors val="0"/>
        <c:ser>
          <c:idx val="0"/>
          <c:order val="0"/>
          <c:tx>
            <c:strRef>
              <c:f>Drugs!$A$36</c:f>
              <c:strCache>
                <c:ptCount val="1"/>
                <c:pt idx="0">
                  <c:v>Penobscot County</c:v>
                </c:pt>
              </c:strCache>
            </c:strRef>
          </c:tx>
          <c:invertIfNegative val="0"/>
          <c:cat>
            <c:strRef>
              <c:f>Drugs!$B$35:$D$35</c:f>
              <c:strCache>
                <c:ptCount val="3"/>
                <c:pt idx="0">
                  <c:v>No Physical Activity in Past Month - Adults</c:v>
                </c:pt>
                <c:pt idx="1">
                  <c:v>Met Physical Activity Recommendations - Adults</c:v>
                </c:pt>
                <c:pt idx="2">
                  <c:v>Met Physical Activity Recommendations - High School Students</c:v>
                </c:pt>
              </c:strCache>
            </c:strRef>
          </c:cat>
          <c:val>
            <c:numRef>
              <c:f>Drugs!$B$36:$D$36</c:f>
              <c:numCache>
                <c:formatCode>0%</c:formatCode>
                <c:ptCount val="3"/>
                <c:pt idx="0">
                  <c:v>0.26</c:v>
                </c:pt>
                <c:pt idx="1">
                  <c:v>0.49</c:v>
                </c:pt>
                <c:pt idx="2">
                  <c:v>0.43</c:v>
                </c:pt>
              </c:numCache>
            </c:numRef>
          </c:val>
        </c:ser>
        <c:ser>
          <c:idx val="1"/>
          <c:order val="1"/>
          <c:tx>
            <c:strRef>
              <c:f>Drugs!$A$37</c:f>
              <c:strCache>
                <c:ptCount val="1"/>
                <c:pt idx="0">
                  <c:v>Maine</c:v>
                </c:pt>
              </c:strCache>
            </c:strRef>
          </c:tx>
          <c:invertIfNegative val="0"/>
          <c:cat>
            <c:strRef>
              <c:f>Drugs!$B$35:$D$35</c:f>
              <c:strCache>
                <c:ptCount val="3"/>
                <c:pt idx="0">
                  <c:v>No Physical Activity in Past Month - Adults</c:v>
                </c:pt>
                <c:pt idx="1">
                  <c:v>Met Physical Activity Recommendations - Adults</c:v>
                </c:pt>
                <c:pt idx="2">
                  <c:v>Met Physical Activity Recommendations - High School Students</c:v>
                </c:pt>
              </c:strCache>
            </c:strRef>
          </c:cat>
          <c:val>
            <c:numRef>
              <c:f>Drugs!$B$37:$D$37</c:f>
              <c:numCache>
                <c:formatCode>0%</c:formatCode>
                <c:ptCount val="3"/>
                <c:pt idx="0">
                  <c:v>0.22</c:v>
                </c:pt>
                <c:pt idx="1">
                  <c:v>0.53</c:v>
                </c:pt>
                <c:pt idx="2">
                  <c:v>0.44</c:v>
                </c:pt>
              </c:numCache>
            </c:numRef>
          </c:val>
        </c:ser>
        <c:dLbls>
          <c:showLegendKey val="0"/>
          <c:showVal val="1"/>
          <c:showCatName val="0"/>
          <c:showSerName val="0"/>
          <c:showPercent val="0"/>
          <c:showBubbleSize val="0"/>
        </c:dLbls>
        <c:gapWidth val="150"/>
        <c:overlap val="-25"/>
        <c:axId val="131878272"/>
        <c:axId val="131893504"/>
      </c:barChart>
      <c:catAx>
        <c:axId val="131878272"/>
        <c:scaling>
          <c:orientation val="minMax"/>
        </c:scaling>
        <c:delete val="0"/>
        <c:axPos val="b"/>
        <c:numFmt formatCode="General" sourceLinked="1"/>
        <c:majorTickMark val="none"/>
        <c:minorTickMark val="none"/>
        <c:tickLblPos val="nextTo"/>
        <c:crossAx val="131893504"/>
        <c:crosses val="autoZero"/>
        <c:auto val="1"/>
        <c:lblAlgn val="ctr"/>
        <c:lblOffset val="100"/>
        <c:noMultiLvlLbl val="0"/>
      </c:catAx>
      <c:valAx>
        <c:axId val="131893504"/>
        <c:scaling>
          <c:orientation val="minMax"/>
        </c:scaling>
        <c:delete val="1"/>
        <c:axPos val="l"/>
        <c:numFmt formatCode="0%" sourceLinked="1"/>
        <c:majorTickMark val="out"/>
        <c:minorTickMark val="none"/>
        <c:tickLblPos val="nextTo"/>
        <c:crossAx val="13187827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Selected Measures on Nutrition: Penobscot</a:t>
            </a:r>
            <a:r>
              <a:rPr lang="en-US" baseline="0" dirty="0" smtClean="0"/>
              <a:t> County</a:t>
            </a:r>
            <a:endParaRPr lang="en-US" dirty="0"/>
          </a:p>
        </c:rich>
      </c:tx>
      <c:layout/>
      <c:overlay val="0"/>
    </c:title>
    <c:autoTitleDeleted val="0"/>
    <c:plotArea>
      <c:layout/>
      <c:barChart>
        <c:barDir val="col"/>
        <c:grouping val="clustered"/>
        <c:varyColors val="0"/>
        <c:ser>
          <c:idx val="0"/>
          <c:order val="0"/>
          <c:tx>
            <c:strRef>
              <c:f>Drugs!$A$36</c:f>
              <c:strCache>
                <c:ptCount val="1"/>
                <c:pt idx="0">
                  <c:v>Penobscot County</c:v>
                </c:pt>
              </c:strCache>
            </c:strRef>
          </c:tx>
          <c:invertIfNegative val="0"/>
          <c:cat>
            <c:strRef>
              <c:f>Drugs!$B$35:$D$35</c:f>
              <c:strCache>
                <c:ptCount val="3"/>
                <c:pt idx="0">
                  <c:v>Fruit Consumption among Adults (&lt;1/day)</c:v>
                </c:pt>
                <c:pt idx="1">
                  <c:v>Vegetable Consumption among Adults (&lt;1/day)</c:v>
                </c:pt>
                <c:pt idx="2">
                  <c:v>Fruit &amp; Vegetable Consumption - High School Students</c:v>
                </c:pt>
              </c:strCache>
            </c:strRef>
          </c:cat>
          <c:val>
            <c:numRef>
              <c:f>Drugs!$B$36:$D$36</c:f>
              <c:numCache>
                <c:formatCode>0%</c:formatCode>
                <c:ptCount val="3"/>
                <c:pt idx="0">
                  <c:v>0.38</c:v>
                </c:pt>
                <c:pt idx="1">
                  <c:v>0.19</c:v>
                </c:pt>
                <c:pt idx="2">
                  <c:v>0.14000000000000001</c:v>
                </c:pt>
              </c:numCache>
            </c:numRef>
          </c:val>
        </c:ser>
        <c:ser>
          <c:idx val="1"/>
          <c:order val="1"/>
          <c:tx>
            <c:strRef>
              <c:f>Drugs!$A$37</c:f>
              <c:strCache>
                <c:ptCount val="1"/>
                <c:pt idx="0">
                  <c:v>Maine</c:v>
                </c:pt>
              </c:strCache>
            </c:strRef>
          </c:tx>
          <c:invertIfNegative val="0"/>
          <c:cat>
            <c:strRef>
              <c:f>Drugs!$B$35:$D$35</c:f>
              <c:strCache>
                <c:ptCount val="3"/>
                <c:pt idx="0">
                  <c:v>Fruit Consumption among Adults (&lt;1/day)</c:v>
                </c:pt>
                <c:pt idx="1">
                  <c:v>Vegetable Consumption among Adults (&lt;1/day)</c:v>
                </c:pt>
                <c:pt idx="2">
                  <c:v>Fruit &amp; Vegetable Consumption - High School Students</c:v>
                </c:pt>
              </c:strCache>
            </c:strRef>
          </c:cat>
          <c:val>
            <c:numRef>
              <c:f>Drugs!$B$37:$D$37</c:f>
              <c:numCache>
                <c:formatCode>0%</c:formatCode>
                <c:ptCount val="3"/>
                <c:pt idx="0">
                  <c:v>0.34</c:v>
                </c:pt>
                <c:pt idx="1">
                  <c:v>0.18</c:v>
                </c:pt>
                <c:pt idx="2">
                  <c:v>0.17</c:v>
                </c:pt>
              </c:numCache>
            </c:numRef>
          </c:val>
        </c:ser>
        <c:dLbls>
          <c:showLegendKey val="0"/>
          <c:showVal val="1"/>
          <c:showCatName val="0"/>
          <c:showSerName val="0"/>
          <c:showPercent val="0"/>
          <c:showBubbleSize val="0"/>
        </c:dLbls>
        <c:gapWidth val="150"/>
        <c:overlap val="-25"/>
        <c:axId val="105138816"/>
        <c:axId val="129961984"/>
      </c:barChart>
      <c:catAx>
        <c:axId val="105138816"/>
        <c:scaling>
          <c:orientation val="minMax"/>
        </c:scaling>
        <c:delete val="0"/>
        <c:axPos val="b"/>
        <c:numFmt formatCode="General" sourceLinked="1"/>
        <c:majorTickMark val="none"/>
        <c:minorTickMark val="none"/>
        <c:tickLblPos val="nextTo"/>
        <c:crossAx val="129961984"/>
        <c:crosses val="autoZero"/>
        <c:auto val="1"/>
        <c:lblAlgn val="ctr"/>
        <c:lblOffset val="100"/>
        <c:noMultiLvlLbl val="0"/>
      </c:catAx>
      <c:valAx>
        <c:axId val="129961984"/>
        <c:scaling>
          <c:orientation val="minMax"/>
        </c:scaling>
        <c:delete val="1"/>
        <c:axPos val="l"/>
        <c:numFmt formatCode="0%" sourceLinked="1"/>
        <c:majorTickMark val="out"/>
        <c:minorTickMark val="none"/>
        <c:tickLblPos val="nextTo"/>
        <c:crossAx val="105138816"/>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Some of the ways we look at physical activity include: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For Adults in Penobscot County, those who self-reported not engaging in physical activity in the past month was higher than Maine</a:t>
            </a:r>
            <a:r>
              <a:rPr lang="en-US" baseline="0" dirty="0" smtClean="0"/>
              <a:t>. This is (statistically) significant.</a:t>
            </a: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For Adults in Penobscot County, those who met physical activity recommendations was less than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BRFSS definition for adults physical activity recommendation </a:t>
            </a:r>
            <a:r>
              <a:rPr lang="en-US" baseline="0" dirty="0" smtClean="0"/>
              <a:t>:</a:t>
            </a:r>
          </a:p>
          <a:p>
            <a:pPr marL="10858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For substantial health benefits, adults should do at least 150 minutes a week of moderate-intensity, or 75 minutes a week of vigorous-intensity aerobic physical activity, or an equivalent combination of moderate- and vigorous-intensity aerobic activity. Aerobic activity should be performed in episodes of at least 10 minutes</a:t>
            </a:r>
          </a:p>
          <a:p>
            <a:pPr marL="10858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Adults should also do muscle-strengthening activities that are of moderate or high intensity and involve all major muscle groups on 2 or more days a week, as these activities provide additional health benefits</a:t>
            </a:r>
          </a:p>
          <a:p>
            <a:pPr marL="10858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For Penobscot High School Students, less met the recommendations compared to the state of Maine (43% in Penobscot versus 44% in Maine)</a:t>
            </a:r>
          </a:p>
          <a:p>
            <a:pPr marL="10858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MIYHS……</a:t>
            </a:r>
            <a:r>
              <a:rPr lang="en-US" b="1" baseline="0" dirty="0" smtClean="0"/>
              <a:t>CDC definition of recommendation for youth (6-17)</a:t>
            </a:r>
          </a:p>
          <a:p>
            <a:pPr marL="1543050" marR="0" lvl="3"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dirty="0" smtClean="0">
                <a:effectLst/>
              </a:rPr>
              <a:t>Children and adolescents should do 60 minutes (1 hour) or more of physical activity each day.</a:t>
            </a:r>
          </a:p>
          <a:p>
            <a:pPr marL="1543050" marR="0" lvl="3"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effectLst/>
              </a:rPr>
              <a:t>Include muscle strengthening activities, such as gymnastics or push-ups, at least 3 days per week as part of your child's 60 or more minutes</a:t>
            </a:r>
          </a:p>
          <a:p>
            <a:pPr marL="1543050" marR="0" lvl="3"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effectLst/>
              </a:rPr>
              <a:t>Include bone strengthening activities, such as jumping rope or running, at least 3 days per week as part of your child's 60 or more minutes.</a:t>
            </a:r>
            <a:endParaRPr lang="en-US" b="0" dirty="0" smtClean="0">
              <a:effectLst/>
            </a:endParaRP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 </a:t>
            </a:r>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Penobscot County, the self-reported fruit and vegetable consumption was higher for adults compared to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is a statistically significant difference between Penobscot County and Maine for high school students consumption of fruit and vegetables where it is statistically lower than Maine (14% versus 17% respectively).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Penobscot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Penobscot County based on information provided by the 185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Penobscot County based on information provided by the 185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Now we will briefly take a look at the top 3 health issues. </a:t>
            </a:r>
            <a:r>
              <a:rPr lang="en-US" b="1" baseline="0" dirty="0" smtClean="0"/>
              <a:t>Let’s begin with Drug &amp; Alcohol Abuse.</a:t>
            </a:r>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There is a statistically significant difference between Penobscot County and Maine where Penobscot County is significantly lower than Maine at 150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(for the state) of SA hospital admissions – darker green.</a:t>
            </a:r>
          </a:p>
          <a:p>
            <a:pPr marL="171450" indent="-171450">
              <a:spcAft>
                <a:spcPts val="600"/>
              </a:spcAft>
              <a:buFont typeface="Arial" panose="020B0604020202020204" pitchFamily="34" charset="0"/>
              <a:buChar char="•"/>
            </a:pPr>
            <a:r>
              <a:rPr lang="en-US" baseline="0" dirty="0" smtClean="0"/>
              <a:t>Data is from 2011. </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Penobscot County is slightly higher than the Maine percentage (and higher than nationally @ 30%).</a:t>
            </a:r>
          </a:p>
          <a:p>
            <a:pPr marL="171450" indent="-171450">
              <a:spcAft>
                <a:spcPts val="600"/>
              </a:spcAft>
              <a:buFont typeface="Arial" panose="020B0604020202020204" pitchFamily="34" charset="0"/>
              <a:buChar char="•"/>
            </a:pPr>
            <a:r>
              <a:rPr lang="en-US" baseline="0" dirty="0" smtClean="0"/>
              <a:t>Stated differently, if we randomly selected 100 adults in Penobscot County, 32 of them would have obesity; If we randomly selected 100 adults across the state, 29 of them would have obesity</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indent="-171450">
              <a:spcAft>
                <a:spcPts val="600"/>
              </a:spcAft>
              <a:buFont typeface="Arial" panose="020B0604020202020204" pitchFamily="34" charset="0"/>
              <a:buChar char="•"/>
            </a:pPr>
            <a:r>
              <a:rPr lang="en-US" baseline="0" dirty="0" smtClean="0"/>
              <a:t>These data are from 2013. </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1" baseline="0" dirty="0" smtClean="0"/>
              <a:t>Obesity defined via BRFSS</a:t>
            </a:r>
            <a:r>
              <a:rPr lang="en-US" baseline="0" dirty="0" smtClean="0"/>
              <a:t> U.S. Core –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Penobscot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Penobscot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27705"/>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Penobscot</a:t>
            </a:r>
            <a:endParaRPr lang="en-US" dirty="0"/>
          </a:p>
          <a:p>
            <a:pPr algn="ctr"/>
            <a:r>
              <a:rPr lang="en-US" dirty="0" smtClean="0"/>
              <a:t>32%</a:t>
            </a:r>
            <a:endParaRPr lang="en-US" dirty="0"/>
          </a:p>
          <a:p>
            <a:pPr algn="ctr"/>
            <a:endParaRPr lang="en-US" dirty="0"/>
          </a:p>
          <a:p>
            <a:pPr algn="ctr"/>
            <a:r>
              <a:rPr lang="en-US" dirty="0"/>
              <a:t>Maine</a:t>
            </a:r>
          </a:p>
          <a:p>
            <a:pPr algn="ctr"/>
            <a:r>
              <a:rPr lang="en-US" dirty="0"/>
              <a:t>29%</a:t>
            </a:r>
          </a:p>
          <a:p>
            <a:endParaRPr lang="en-US" dirty="0"/>
          </a:p>
        </p:txBody>
      </p:sp>
      <p:cxnSp>
        <p:nvCxnSpPr>
          <p:cNvPr id="8" name="Straight Arrow Connector 7"/>
          <p:cNvCxnSpPr/>
          <p:nvPr/>
        </p:nvCxnSpPr>
        <p:spPr>
          <a:xfrm flipV="1">
            <a:off x="3733800" y="3536786"/>
            <a:ext cx="3276600" cy="7304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Activity &amp; Nutrition</a:t>
            </a:r>
            <a:br>
              <a:rPr lang="en-US" dirty="0" smtClean="0"/>
            </a:br>
            <a:r>
              <a:rPr lang="en-US" dirty="0" smtClean="0">
                <a:solidFill>
                  <a:schemeClr val="accent2"/>
                </a:solidFill>
              </a:rPr>
              <a:t>Penobscot County</a:t>
            </a:r>
            <a:endParaRPr lang="en-US" dirty="0"/>
          </a:p>
        </p:txBody>
      </p:sp>
      <p:sp>
        <p:nvSpPr>
          <p:cNvPr id="9" name="TextBox 8"/>
          <p:cNvSpPr txBox="1"/>
          <p:nvPr/>
        </p:nvSpPr>
        <p:spPr>
          <a:xfrm>
            <a:off x="573578" y="6172200"/>
            <a:ext cx="8021782" cy="923330"/>
          </a:xfrm>
          <a:prstGeom prst="rect">
            <a:avLst/>
          </a:prstGeom>
          <a:noFill/>
        </p:spPr>
        <p:txBody>
          <a:bodyPr wrap="square" rtlCol="0">
            <a:spAutoFit/>
          </a:bodyPr>
          <a:lstStyle/>
          <a:p>
            <a:r>
              <a:rPr lang="en-US" sz="1200" dirty="0"/>
              <a:t>Source for No physical activity in past month (adults): BRFSS (U.S. Core), 2013</a:t>
            </a:r>
          </a:p>
          <a:p>
            <a:r>
              <a:rPr lang="en-US" sz="1200" dirty="0"/>
              <a:t>Source for Met physical activity recommendations adults: BRFSS (U.S.  Core), 2013</a:t>
            </a:r>
          </a:p>
          <a:p>
            <a:r>
              <a:rPr lang="en-US" sz="1200" dirty="0"/>
              <a:t>Source for Met physical activity recommendations high school students: MIYHS, 2013</a:t>
            </a:r>
          </a:p>
          <a:p>
            <a:endParaRPr lang="en-US" dirty="0"/>
          </a:p>
        </p:txBody>
      </p:sp>
      <p:sp>
        <p:nvSpPr>
          <p:cNvPr id="3" name="Rectangle 2"/>
          <p:cNvSpPr/>
          <p:nvPr/>
        </p:nvSpPr>
        <p:spPr>
          <a:xfrm>
            <a:off x="2286000" y="3105835"/>
            <a:ext cx="4572000" cy="646331"/>
          </a:xfrm>
          <a:prstGeom prst="rect">
            <a:avLst/>
          </a:prstGeom>
        </p:spPr>
        <p:txBody>
          <a:bodyPr>
            <a:spAutoFit/>
          </a:bodyPr>
          <a:lstStyle/>
          <a:p>
            <a:pPr algn="ctr">
              <a:defRPr sz="1800" b="1" i="0" u="none" strike="noStrike" kern="1200" baseline="0">
                <a:solidFill>
                  <a:prstClr val="white"/>
                </a:solidFill>
                <a:latin typeface="+mn-lt"/>
                <a:ea typeface="+mn-ea"/>
                <a:cs typeface="+mn-cs"/>
              </a:defRPr>
            </a:pPr>
            <a:r>
              <a:rPr lang="en-US" dirty="0"/>
              <a:t>Selected Measures of Physical Activity: Franklin County</a:t>
            </a:r>
          </a:p>
        </p:txBody>
      </p:sp>
      <p:graphicFrame>
        <p:nvGraphicFramePr>
          <p:cNvPr id="7" name="Chart 6"/>
          <p:cNvGraphicFramePr>
            <a:graphicFrameLocks/>
          </p:cNvGraphicFramePr>
          <p:nvPr>
            <p:extLst>
              <p:ext uri="{D42A27DB-BD31-4B8C-83A1-F6EECF244321}">
                <p14:modId xmlns:p14="http://schemas.microsoft.com/office/powerpoint/2010/main" val="1775452177"/>
              </p:ext>
            </p:extLst>
          </p:nvPr>
        </p:nvGraphicFramePr>
        <p:xfrm>
          <a:off x="579440" y="1752600"/>
          <a:ext cx="787876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3318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Activity &amp; Nutrition</a:t>
            </a:r>
            <a:br>
              <a:rPr lang="en-US" dirty="0" smtClean="0"/>
            </a:br>
            <a:r>
              <a:rPr lang="en-US" dirty="0" smtClean="0">
                <a:solidFill>
                  <a:schemeClr val="accent2"/>
                </a:solidFill>
              </a:rPr>
              <a:t>Penobscot </a:t>
            </a:r>
            <a:r>
              <a:rPr lang="en-US" dirty="0" smtClean="0">
                <a:solidFill>
                  <a:schemeClr val="accent2"/>
                </a:solidFill>
              </a:rPr>
              <a:t>County</a:t>
            </a:r>
            <a:endParaRPr lang="en-US" dirty="0"/>
          </a:p>
        </p:txBody>
      </p:sp>
      <p:sp>
        <p:nvSpPr>
          <p:cNvPr id="9" name="TextBox 8"/>
          <p:cNvSpPr txBox="1"/>
          <p:nvPr/>
        </p:nvSpPr>
        <p:spPr>
          <a:xfrm>
            <a:off x="573578" y="6172200"/>
            <a:ext cx="8021782" cy="923330"/>
          </a:xfrm>
          <a:prstGeom prst="rect">
            <a:avLst/>
          </a:prstGeom>
          <a:noFill/>
        </p:spPr>
        <p:txBody>
          <a:bodyPr wrap="square" rtlCol="0">
            <a:spAutoFit/>
          </a:bodyPr>
          <a:lstStyle/>
          <a:p>
            <a:r>
              <a:rPr lang="en-US" sz="1200" dirty="0"/>
              <a:t>Source: Fruit Consumption among Adults 18+ (&lt;1 serving per day): BRFSS (U.S. Core), 2013</a:t>
            </a:r>
          </a:p>
          <a:p>
            <a:r>
              <a:rPr lang="en-US" sz="1200" dirty="0"/>
              <a:t>Source: Vegetable consumption among Adults 18+ (&lt;1 serving per day): BRFSS (U.S. Core), 2013</a:t>
            </a:r>
          </a:p>
          <a:p>
            <a:r>
              <a:rPr lang="en-US" sz="1200" dirty="0"/>
              <a:t>Source: Fruit &amp; vegetable consumption (High School Students): MIYHS, 2013</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878912461"/>
              </p:ext>
            </p:extLst>
          </p:nvPr>
        </p:nvGraphicFramePr>
        <p:xfrm>
          <a:off x="588818" y="1676400"/>
          <a:ext cx="7793182"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830515" y="2247900"/>
            <a:ext cx="8084885" cy="4114800"/>
          </a:xfrm>
          <a:solidFill>
            <a:schemeClr val="accent2">
              <a:lumMod val="20000"/>
              <a:lumOff val="80000"/>
            </a:schemeClr>
          </a:solidFill>
        </p:spPr>
        <p:txBody>
          <a:bodyPr>
            <a:normAutofit fontScale="92500" lnSpcReduction="10000"/>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1500" dirty="0" smtClean="0">
              <a:solidFill>
                <a:schemeClr val="bg2">
                  <a:lumMod val="25000"/>
                </a:schemeClr>
              </a:solidFill>
              <a:latin typeface="Cambria" panose="02040503050406030204" pitchFamily="18" charset="0"/>
            </a:endParaRPr>
          </a:p>
          <a:p>
            <a:pPr marL="109728" indent="0" algn="l">
              <a:buNone/>
            </a:pPr>
            <a:endParaRPr lang="en-US" sz="1500" dirty="0" smtClean="0">
              <a:solidFill>
                <a:schemeClr val="bg2">
                  <a:lumMod val="25000"/>
                </a:schemeClr>
              </a:solidFill>
              <a:latin typeface="Cambria" panose="02040503050406030204" pitchFamily="18" charset="0"/>
            </a:endParaRPr>
          </a:p>
          <a:p>
            <a:pPr marL="109728" indent="0" algn="l">
              <a:buNone/>
            </a:pPr>
            <a:endParaRPr lang="en-US" sz="15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124200"/>
            <a:ext cx="7239000" cy="221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5334680"/>
            <a:ext cx="7239000" cy="53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Penobscot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Penobscot County 185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880178110"/>
              </p:ext>
            </p:extLst>
          </p:nvPr>
        </p:nvGraphicFramePr>
        <p:xfrm>
          <a:off x="762000" y="2274332"/>
          <a:ext cx="73152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Penobscot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Penobscot County 185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49056796"/>
              </p:ext>
            </p:extLst>
          </p:nvPr>
        </p:nvGraphicFramePr>
        <p:xfrm>
          <a:off x="609600" y="2274331"/>
          <a:ext cx="76962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drug &amp; alcohol abuse, obesity, and physical activity &amp; nutrition</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262" y="29718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Penobscot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Health Data Organization, 2011</a:t>
            </a:r>
          </a:p>
        </p:txBody>
      </p:sp>
      <p:grpSp>
        <p:nvGrpSpPr>
          <p:cNvPr id="6" name="Group 5"/>
          <p:cNvGrpSpPr/>
          <p:nvPr/>
        </p:nvGrpSpPr>
        <p:grpSpPr>
          <a:xfrm>
            <a:off x="4870996" y="1066864"/>
            <a:ext cx="4038600" cy="5181536"/>
            <a:chOff x="0" y="0"/>
            <a:chExt cx="3577996" cy="4695825"/>
          </a:xfrm>
        </p:grpSpPr>
        <p:grpSp>
          <p:nvGrpSpPr>
            <p:cNvPr id="7" name="Group 6"/>
            <p:cNvGrpSpPr/>
            <p:nvPr/>
          </p:nvGrpSpPr>
          <p:grpSpPr>
            <a:xfrm>
              <a:off x="0" y="190500"/>
              <a:ext cx="3108960" cy="4505325"/>
              <a:chOff x="0" y="0"/>
              <a:chExt cx="3108960" cy="4505325"/>
            </a:xfrm>
          </p:grpSpPr>
          <p:grpSp>
            <p:nvGrpSpPr>
              <p:cNvPr id="9" name="Group 8"/>
              <p:cNvGrpSpPr/>
              <p:nvPr/>
            </p:nvGrpSpPr>
            <p:grpSpPr>
              <a:xfrm>
                <a:off x="0" y="0"/>
                <a:ext cx="3108960" cy="4480560"/>
                <a:chOff x="0" y="9618"/>
                <a:chExt cx="3200400" cy="4524375"/>
              </a:xfrm>
            </p:grpSpPr>
            <p:pic>
              <p:nvPicPr>
                <p:cNvPr id="11" name="Picture 10"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2"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10"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8"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sp>
        <p:nvSpPr>
          <p:cNvPr id="3" name="TextBox 2"/>
          <p:cNvSpPr txBox="1"/>
          <p:nvPr/>
        </p:nvSpPr>
        <p:spPr>
          <a:xfrm>
            <a:off x="1143000" y="3124200"/>
            <a:ext cx="26670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Penobscot</a:t>
            </a:r>
            <a:endParaRPr lang="en-US" dirty="0"/>
          </a:p>
          <a:p>
            <a:pPr algn="ctr"/>
            <a:r>
              <a:rPr lang="en-US" dirty="0" smtClean="0"/>
              <a:t>150 </a:t>
            </a:r>
            <a:r>
              <a:rPr lang="en-US" dirty="0"/>
              <a:t>per 100,000</a:t>
            </a:r>
          </a:p>
          <a:p>
            <a:pPr algn="ctr"/>
            <a:endParaRPr lang="en-US" dirty="0"/>
          </a:p>
          <a:p>
            <a:pPr algn="ctr"/>
            <a:r>
              <a:rPr lang="en-US" dirty="0"/>
              <a:t>Maine</a:t>
            </a:r>
          </a:p>
          <a:p>
            <a:pPr algn="ctr"/>
            <a:r>
              <a:rPr lang="en-US" dirty="0"/>
              <a:t>328 per 100,000</a:t>
            </a:r>
          </a:p>
          <a:p>
            <a:endParaRPr lang="en-US" dirty="0"/>
          </a:p>
        </p:txBody>
      </p:sp>
      <p:cxnSp>
        <p:nvCxnSpPr>
          <p:cNvPr id="14" name="Straight Arrow Connector 13"/>
          <p:cNvCxnSpPr/>
          <p:nvPr/>
        </p:nvCxnSpPr>
        <p:spPr>
          <a:xfrm flipV="1">
            <a:off x="3810000" y="3657600"/>
            <a:ext cx="29718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4694</TotalTime>
  <Words>2434</Words>
  <Application>Microsoft Office PowerPoint</Application>
  <PresentationFormat>On-screen Show (4:3)</PresentationFormat>
  <Paragraphs>188</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Shared Community Health Needs Assessment (CHNA)</vt:lpstr>
      <vt:lpstr>Maine SHNAPP Funders</vt:lpstr>
      <vt:lpstr>Setting the Stage for Our Story</vt:lpstr>
      <vt:lpstr>The Script</vt:lpstr>
      <vt:lpstr>Our Task Today….</vt:lpstr>
      <vt:lpstr>Top health issues for Penobscot County</vt:lpstr>
      <vt:lpstr>Top issues affecting where we live, work, learn &amp; play in Penobscot County</vt:lpstr>
      <vt:lpstr>Quick look at data about drug &amp; alcohol abuse, obesity, and physical activity &amp; nutrition</vt:lpstr>
      <vt:lpstr>Drug &amp; Alcohol Abuse Penobscot County</vt:lpstr>
      <vt:lpstr>Obesity Penobscot County</vt:lpstr>
      <vt:lpstr>Physical Activity &amp; Nutrition Penobscot County</vt:lpstr>
      <vt:lpstr>Physical Activity &amp; Nutrition Penobscot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272</cp:revision>
  <cp:lastPrinted>2015-10-02T18:28:17Z</cp:lastPrinted>
  <dcterms:created xsi:type="dcterms:W3CDTF">2015-06-09T16:33:57Z</dcterms:created>
  <dcterms:modified xsi:type="dcterms:W3CDTF">2015-10-15T15:03:08Z</dcterms:modified>
</cp:coreProperties>
</file>